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5" r:id="rId4"/>
    <p:sldId id="263" r:id="rId5"/>
    <p:sldId id="261" r:id="rId6"/>
    <p:sldId id="259" r:id="rId7"/>
    <p:sldId id="260" r:id="rId8"/>
    <p:sldId id="258" r:id="rId9"/>
    <p:sldId id="25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5" autoAdjust="0"/>
    <p:restoredTop sz="94660"/>
  </p:normalViewPr>
  <p:slideViewPr>
    <p:cSldViewPr>
      <p:cViewPr>
        <p:scale>
          <a:sx n="75" d="100"/>
          <a:sy n="75" d="100"/>
        </p:scale>
        <p:origin x="-2064" y="-354"/>
      </p:cViewPr>
      <p:guideLst>
        <p:guide orient="horz" pos="38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All_seabreeze_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trone\Documents\DATAs\Sea%20Breeze\sb_test_days2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etrone\Documents\DATAs\Sea%20Breeze\sb_test_days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494135202796625E-2"/>
          <c:y val="3.3759074717588995E-2"/>
          <c:w val="0.88105608011119818"/>
          <c:h val="0.8561740162242375"/>
        </c:manualLayout>
      </c:layout>
      <c:lineChart>
        <c:grouping val="standard"/>
        <c:varyColors val="0"/>
        <c:ser>
          <c:idx val="0"/>
          <c:order val="0"/>
          <c:tx>
            <c:strRef>
              <c:f>'8-21-09_gap data for inference'!$E$2</c:f>
              <c:strCache>
                <c:ptCount val="1"/>
                <c:pt idx="0">
                  <c:v>DBBB</c:v>
                </c:pt>
              </c:strCache>
            </c:strRef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inference'!$E$5:$E$28</c:f>
              <c:numCache>
                <c:formatCode>General</c:formatCode>
                <c:ptCount val="24"/>
                <c:pt idx="0">
                  <c:v>82.04</c:v>
                </c:pt>
                <c:pt idx="1">
                  <c:v>82.22</c:v>
                </c:pt>
                <c:pt idx="2">
                  <c:v>81.86</c:v>
                </c:pt>
                <c:pt idx="3">
                  <c:v>81.14</c:v>
                </c:pt>
                <c:pt idx="4">
                  <c:v>80.78</c:v>
                </c:pt>
                <c:pt idx="5">
                  <c:v>80.42</c:v>
                </c:pt>
                <c:pt idx="6">
                  <c:v>80.240000000000009</c:v>
                </c:pt>
                <c:pt idx="7">
                  <c:v>80.240000000000009</c:v>
                </c:pt>
                <c:pt idx="8">
                  <c:v>84.02</c:v>
                </c:pt>
                <c:pt idx="9">
                  <c:v>87.44</c:v>
                </c:pt>
                <c:pt idx="15">
                  <c:v>86.539999999999992</c:v>
                </c:pt>
                <c:pt idx="16">
                  <c:v>86.9</c:v>
                </c:pt>
                <c:pt idx="17">
                  <c:v>87.080000000000013</c:v>
                </c:pt>
                <c:pt idx="18">
                  <c:v>84.919999999999987</c:v>
                </c:pt>
                <c:pt idx="19">
                  <c:v>83.84</c:v>
                </c:pt>
                <c:pt idx="20">
                  <c:v>80.06</c:v>
                </c:pt>
                <c:pt idx="21">
                  <c:v>78.8</c:v>
                </c:pt>
                <c:pt idx="22">
                  <c:v>80.599999999999994</c:v>
                </c:pt>
                <c:pt idx="23">
                  <c:v>79.88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'SideBySide_8-20-09'!$O$5</c:f>
              <c:strCache>
                <c:ptCount val="1"/>
                <c:pt idx="0">
                  <c:v>DLAU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squar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inference'!$J$5:$J$28</c:f>
              <c:numCache>
                <c:formatCode>General</c:formatCode>
                <c:ptCount val="24"/>
                <c:pt idx="0">
                  <c:v>79.16</c:v>
                </c:pt>
                <c:pt idx="1">
                  <c:v>78.98</c:v>
                </c:pt>
                <c:pt idx="2">
                  <c:v>79.16</c:v>
                </c:pt>
                <c:pt idx="3">
                  <c:v>78.259999999999991</c:v>
                </c:pt>
                <c:pt idx="4">
                  <c:v>76.459999999999994</c:v>
                </c:pt>
                <c:pt idx="5">
                  <c:v>78.259999999999991</c:v>
                </c:pt>
                <c:pt idx="6">
                  <c:v>77.900000000000006</c:v>
                </c:pt>
                <c:pt idx="7">
                  <c:v>78.44</c:v>
                </c:pt>
                <c:pt idx="8">
                  <c:v>81.319999999999993</c:v>
                </c:pt>
                <c:pt idx="9">
                  <c:v>84.2</c:v>
                </c:pt>
                <c:pt idx="15">
                  <c:v>90.32</c:v>
                </c:pt>
                <c:pt idx="16">
                  <c:v>89.6</c:v>
                </c:pt>
                <c:pt idx="17">
                  <c:v>86.72</c:v>
                </c:pt>
                <c:pt idx="18">
                  <c:v>86.18</c:v>
                </c:pt>
                <c:pt idx="19">
                  <c:v>84.2</c:v>
                </c:pt>
                <c:pt idx="20">
                  <c:v>81.319999999999993</c:v>
                </c:pt>
                <c:pt idx="21">
                  <c:v>79.52</c:v>
                </c:pt>
                <c:pt idx="22">
                  <c:v>78.44</c:v>
                </c:pt>
                <c:pt idx="23">
                  <c:v>78.62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710400"/>
        <c:axId val="29065216"/>
      </c:lineChart>
      <c:catAx>
        <c:axId val="28710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/>
          <c:overlay val="0"/>
        </c:title>
        <c:numFmt formatCode="[$-409]h:mm\ AM/PM;@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29065216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29065216"/>
        <c:scaling>
          <c:orientation val="minMax"/>
          <c:max val="95"/>
          <c:min val="7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Air Temperature (˚F)</a:t>
                </a:r>
              </a:p>
            </c:rich>
          </c:tx>
          <c:layout>
            <c:manualLayout>
              <c:xMode val="edge"/>
              <c:yMode val="edge"/>
              <c:x val="9.2255134774819822E-3"/>
              <c:y val="0.323320916873886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8710400"/>
        <c:crosses val="autoZero"/>
        <c:crossBetween val="between"/>
        <c:majorUnit val="2"/>
      </c:valAx>
      <c:spPr>
        <a:noFill/>
      </c:spPr>
    </c:plotArea>
    <c:legend>
      <c:legendPos val="r"/>
      <c:layout>
        <c:manualLayout>
          <c:xMode val="edge"/>
          <c:yMode val="edge"/>
          <c:x val="0.86425181700772247"/>
          <c:y val="0.11054240247237422"/>
          <c:w val="0.10698388526168738"/>
          <c:h val="0.1649524003798201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70848040546656E-2"/>
          <c:y val="3.3759082800278589E-2"/>
          <c:w val="0.88469167647147551"/>
          <c:h val="0.83305460537987652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inference'!$F$5:$F$28</c:f>
              <c:numCache>
                <c:formatCode>General</c:formatCode>
                <c:ptCount val="24"/>
                <c:pt idx="0">
                  <c:v>76</c:v>
                </c:pt>
                <c:pt idx="1">
                  <c:v>76</c:v>
                </c:pt>
                <c:pt idx="2">
                  <c:v>79</c:v>
                </c:pt>
                <c:pt idx="3">
                  <c:v>80</c:v>
                </c:pt>
                <c:pt idx="4">
                  <c:v>80</c:v>
                </c:pt>
                <c:pt idx="5">
                  <c:v>82</c:v>
                </c:pt>
                <c:pt idx="6">
                  <c:v>83</c:v>
                </c:pt>
                <c:pt idx="7">
                  <c:v>87</c:v>
                </c:pt>
                <c:pt idx="8">
                  <c:v>76</c:v>
                </c:pt>
                <c:pt idx="9">
                  <c:v>66</c:v>
                </c:pt>
                <c:pt idx="15">
                  <c:v>67</c:v>
                </c:pt>
                <c:pt idx="16">
                  <c:v>68</c:v>
                </c:pt>
                <c:pt idx="17">
                  <c:v>68</c:v>
                </c:pt>
                <c:pt idx="18">
                  <c:v>74</c:v>
                </c:pt>
                <c:pt idx="19">
                  <c:v>76</c:v>
                </c:pt>
                <c:pt idx="20">
                  <c:v>84</c:v>
                </c:pt>
                <c:pt idx="21">
                  <c:v>88</c:v>
                </c:pt>
                <c:pt idx="22">
                  <c:v>85</c:v>
                </c:pt>
                <c:pt idx="23">
                  <c:v>86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inference'!$K$5:$K$28</c:f>
              <c:numCache>
                <c:formatCode>General</c:formatCode>
                <c:ptCount val="24"/>
                <c:pt idx="0">
                  <c:v>87</c:v>
                </c:pt>
                <c:pt idx="1">
                  <c:v>89</c:v>
                </c:pt>
                <c:pt idx="2">
                  <c:v>88</c:v>
                </c:pt>
                <c:pt idx="3">
                  <c:v>89</c:v>
                </c:pt>
                <c:pt idx="4">
                  <c:v>92</c:v>
                </c:pt>
                <c:pt idx="5">
                  <c:v>90</c:v>
                </c:pt>
                <c:pt idx="6">
                  <c:v>91</c:v>
                </c:pt>
                <c:pt idx="7">
                  <c:v>90</c:v>
                </c:pt>
                <c:pt idx="8">
                  <c:v>83</c:v>
                </c:pt>
                <c:pt idx="9">
                  <c:v>76</c:v>
                </c:pt>
                <c:pt idx="15">
                  <c:v>58</c:v>
                </c:pt>
                <c:pt idx="16">
                  <c:v>57</c:v>
                </c:pt>
                <c:pt idx="17">
                  <c:v>63</c:v>
                </c:pt>
                <c:pt idx="18">
                  <c:v>63</c:v>
                </c:pt>
                <c:pt idx="19">
                  <c:v>68</c:v>
                </c:pt>
                <c:pt idx="20">
                  <c:v>80</c:v>
                </c:pt>
                <c:pt idx="21">
                  <c:v>83</c:v>
                </c:pt>
                <c:pt idx="22">
                  <c:v>86</c:v>
                </c:pt>
                <c:pt idx="23">
                  <c:v>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35168"/>
        <c:axId val="31337472"/>
      </c:lineChart>
      <c:catAx>
        <c:axId val="31335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</a:t>
                </a:r>
                <a:r>
                  <a:rPr lang="en-US" sz="1200" baseline="0"/>
                  <a:t> 2009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3327178930219928"/>
              <c:y val="0.93690612689931052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1337472"/>
        <c:crosses val="autoZero"/>
        <c:auto val="1"/>
        <c:lblAlgn val="ctr"/>
        <c:lblOffset val="100"/>
        <c:tickLblSkip val="2"/>
        <c:noMultiLvlLbl val="0"/>
      </c:catAx>
      <c:valAx>
        <c:axId val="31337472"/>
        <c:scaling>
          <c:orientation val="minMax"/>
          <c:min val="5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Humidity (%)</a:t>
                </a:r>
              </a:p>
            </c:rich>
          </c:tx>
          <c:layout>
            <c:manualLayout>
              <c:xMode val="edge"/>
              <c:yMode val="edge"/>
              <c:x val="1.49328747699641E-2"/>
              <c:y val="0.304235411913626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1335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621624883096513"/>
          <c:y val="3.4525474936870221E-2"/>
          <c:w val="0.10068030289317284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53624501973221E-2"/>
          <c:y val="3.3720636856611599E-2"/>
          <c:w val="0.8810027379671066"/>
          <c:h val="0.84159704410524994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inference'!$G$5:$G$28</c:f>
              <c:numCache>
                <c:formatCode>0.0</c:formatCode>
                <c:ptCount val="24"/>
                <c:pt idx="0">
                  <c:v>1.342161774</c:v>
                </c:pt>
                <c:pt idx="1">
                  <c:v>1.789549032</c:v>
                </c:pt>
                <c:pt idx="2">
                  <c:v>2.23693629</c:v>
                </c:pt>
                <c:pt idx="3">
                  <c:v>1.342161774</c:v>
                </c:pt>
                <c:pt idx="4">
                  <c:v>1.789549032</c:v>
                </c:pt>
                <c:pt idx="5">
                  <c:v>2.013242661</c:v>
                </c:pt>
                <c:pt idx="6">
                  <c:v>2.013242661</c:v>
                </c:pt>
                <c:pt idx="7">
                  <c:v>2.23693629</c:v>
                </c:pt>
                <c:pt idx="8">
                  <c:v>2.4606299190000001</c:v>
                </c:pt>
                <c:pt idx="9">
                  <c:v>2.013242661</c:v>
                </c:pt>
                <c:pt idx="15">
                  <c:v>12.303149595000001</c:v>
                </c:pt>
                <c:pt idx="16">
                  <c:v>8.2766642729999997</c:v>
                </c:pt>
                <c:pt idx="17">
                  <c:v>5.3686470960000001</c:v>
                </c:pt>
                <c:pt idx="18">
                  <c:v>7.3818897569999997</c:v>
                </c:pt>
                <c:pt idx="19">
                  <c:v>2.9080171770000001</c:v>
                </c:pt>
                <c:pt idx="20">
                  <c:v>8.5003579019999993</c:v>
                </c:pt>
                <c:pt idx="21">
                  <c:v>5.5923407249999997</c:v>
                </c:pt>
                <c:pt idx="22">
                  <c:v>5.3686470960000001</c:v>
                </c:pt>
                <c:pt idx="23">
                  <c:v>4.6975662090000005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inference'!$L$5:$L$28</c:f>
              <c:numCache>
                <c:formatCode>0.0</c:formatCode>
                <c:ptCount val="24"/>
                <c:pt idx="0">
                  <c:v>6.2634216120000001</c:v>
                </c:pt>
                <c:pt idx="1">
                  <c:v>4.2501789509999996</c:v>
                </c:pt>
                <c:pt idx="2">
                  <c:v>3.5790980640000001</c:v>
                </c:pt>
                <c:pt idx="3">
                  <c:v>2.9080171770000001</c:v>
                </c:pt>
                <c:pt idx="4">
                  <c:v>4.0264853220000001</c:v>
                </c:pt>
                <c:pt idx="5">
                  <c:v>6.2634216120000001</c:v>
                </c:pt>
                <c:pt idx="6">
                  <c:v>6.2634216120000001</c:v>
                </c:pt>
                <c:pt idx="7">
                  <c:v>6.7108088700000001</c:v>
                </c:pt>
                <c:pt idx="8">
                  <c:v>8.5003579019999993</c:v>
                </c:pt>
                <c:pt idx="9">
                  <c:v>9.6188260470000007</c:v>
                </c:pt>
                <c:pt idx="15">
                  <c:v>12.974230481999999</c:v>
                </c:pt>
                <c:pt idx="16">
                  <c:v>15.211166772</c:v>
                </c:pt>
                <c:pt idx="17">
                  <c:v>9.6188260470000007</c:v>
                </c:pt>
                <c:pt idx="18">
                  <c:v>6.4871152409999997</c:v>
                </c:pt>
                <c:pt idx="19">
                  <c:v>4.6975662090000005</c:v>
                </c:pt>
                <c:pt idx="20">
                  <c:v>5.8160343540000001</c:v>
                </c:pt>
                <c:pt idx="21">
                  <c:v>4.4738725800000001</c:v>
                </c:pt>
                <c:pt idx="22">
                  <c:v>6.4871152409999997</c:v>
                </c:pt>
                <c:pt idx="23">
                  <c:v>6.4871152409999997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80224"/>
        <c:axId val="31382528"/>
      </c:lineChart>
      <c:catAx>
        <c:axId val="313802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401370871806492"/>
              <c:y val="0.9392558845861807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1382528"/>
        <c:crosses val="autoZero"/>
        <c:auto val="1"/>
        <c:lblAlgn val="ctr"/>
        <c:lblOffset val="100"/>
        <c:tickLblSkip val="2"/>
        <c:noMultiLvlLbl val="0"/>
      </c:catAx>
      <c:valAx>
        <c:axId val="31382528"/>
        <c:scaling>
          <c:orientation val="minMax"/>
          <c:max val="17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Speed (mph)</a:t>
                </a:r>
              </a:p>
            </c:rich>
          </c:tx>
          <c:layout>
            <c:manualLayout>
              <c:xMode val="edge"/>
              <c:yMode val="edge"/>
              <c:x val="1.2901603126947261E-2"/>
              <c:y val="0.327882864300276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31380224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86080552880530226"/>
          <c:y val="3.5055572495351524E-2"/>
          <c:w val="0.10082516663834287"/>
          <c:h val="0.109843057772675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141171456132083E-2"/>
          <c:y val="3.5713770097259123E-2"/>
          <c:w val="0.8830085769193381"/>
          <c:h val="0.82858937159436141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inference'!$H$5:$H$28</c:f>
              <c:numCache>
                <c:formatCode>General</c:formatCode>
                <c:ptCount val="24"/>
                <c:pt idx="0">
                  <c:v>209</c:v>
                </c:pt>
                <c:pt idx="1">
                  <c:v>248</c:v>
                </c:pt>
                <c:pt idx="2">
                  <c:v>218</c:v>
                </c:pt>
                <c:pt idx="3">
                  <c:v>195</c:v>
                </c:pt>
                <c:pt idx="4">
                  <c:v>212</c:v>
                </c:pt>
                <c:pt idx="5">
                  <c:v>193</c:v>
                </c:pt>
                <c:pt idx="6">
                  <c:v>215</c:v>
                </c:pt>
                <c:pt idx="7">
                  <c:v>185</c:v>
                </c:pt>
                <c:pt idx="8">
                  <c:v>195</c:v>
                </c:pt>
                <c:pt idx="9">
                  <c:v>209</c:v>
                </c:pt>
                <c:pt idx="15">
                  <c:v>170</c:v>
                </c:pt>
                <c:pt idx="16">
                  <c:v>187</c:v>
                </c:pt>
                <c:pt idx="17">
                  <c:v>186</c:v>
                </c:pt>
                <c:pt idx="18">
                  <c:v>177</c:v>
                </c:pt>
                <c:pt idx="19">
                  <c:v>194</c:v>
                </c:pt>
                <c:pt idx="20">
                  <c:v>175</c:v>
                </c:pt>
                <c:pt idx="21">
                  <c:v>174</c:v>
                </c:pt>
                <c:pt idx="22">
                  <c:v>181</c:v>
                </c:pt>
                <c:pt idx="23">
                  <c:v>188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'8-21-09_gap data for inference'!$M$5:$M$28</c:f>
              <c:numCache>
                <c:formatCode>General</c:formatCode>
                <c:ptCount val="24"/>
                <c:pt idx="0">
                  <c:v>193</c:v>
                </c:pt>
                <c:pt idx="1">
                  <c:v>200</c:v>
                </c:pt>
                <c:pt idx="2">
                  <c:v>218</c:v>
                </c:pt>
                <c:pt idx="3">
                  <c:v>198</c:v>
                </c:pt>
                <c:pt idx="4">
                  <c:v>185</c:v>
                </c:pt>
                <c:pt idx="5">
                  <c:v>196</c:v>
                </c:pt>
                <c:pt idx="6">
                  <c:v>209</c:v>
                </c:pt>
                <c:pt idx="7">
                  <c:v>203</c:v>
                </c:pt>
                <c:pt idx="8">
                  <c:v>197</c:v>
                </c:pt>
                <c:pt idx="9">
                  <c:v>221</c:v>
                </c:pt>
                <c:pt idx="15">
                  <c:v>218</c:v>
                </c:pt>
                <c:pt idx="16">
                  <c:v>221</c:v>
                </c:pt>
                <c:pt idx="17">
                  <c:v>237</c:v>
                </c:pt>
                <c:pt idx="18">
                  <c:v>231</c:v>
                </c:pt>
                <c:pt idx="19">
                  <c:v>188</c:v>
                </c:pt>
                <c:pt idx="20">
                  <c:v>172</c:v>
                </c:pt>
                <c:pt idx="21">
                  <c:v>151</c:v>
                </c:pt>
                <c:pt idx="22">
                  <c:v>179</c:v>
                </c:pt>
                <c:pt idx="23">
                  <c:v>169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437568"/>
        <c:axId val="31439872"/>
      </c:lineChart>
      <c:catAx>
        <c:axId val="31437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78739778739779"/>
              <c:y val="0.93743620880821832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1439872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1439872"/>
        <c:scaling>
          <c:orientation val="minMax"/>
          <c:max val="255"/>
          <c:min val="14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Direction (degrees)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1437568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85641567531331309"/>
          <c:y val="5.3488472873285772E-2"/>
          <c:w val="0.10111614836024285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494135202796625E-2"/>
          <c:y val="3.3759074717588995E-2"/>
          <c:w val="0.88105608011119818"/>
          <c:h val="0.8561740162242375"/>
        </c:manualLayout>
      </c:layout>
      <c:lineChart>
        <c:grouping val="standard"/>
        <c:varyColors val="0"/>
        <c:ser>
          <c:idx val="0"/>
          <c:order val="0"/>
          <c:tx>
            <c:strRef>
              <c:f>'SideBySide_8-20-09'!$H$5</c:f>
              <c:strCache>
                <c:ptCount val="1"/>
                <c:pt idx="0">
                  <c:v>DBBB</c:v>
                </c:pt>
              </c:strCache>
            </c:strRef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'SideBySide_8-20-09'!$I$33:$I$56</c:f>
              <c:numCache>
                <c:formatCode>General</c:formatCode>
                <c:ptCount val="24"/>
                <c:pt idx="0">
                  <c:v>82.04</c:v>
                </c:pt>
                <c:pt idx="1">
                  <c:v>82.22</c:v>
                </c:pt>
                <c:pt idx="2">
                  <c:v>81.86</c:v>
                </c:pt>
                <c:pt idx="3">
                  <c:v>81.14</c:v>
                </c:pt>
                <c:pt idx="4">
                  <c:v>80.78</c:v>
                </c:pt>
                <c:pt idx="5">
                  <c:v>80.42</c:v>
                </c:pt>
                <c:pt idx="6">
                  <c:v>80.240000000000009</c:v>
                </c:pt>
                <c:pt idx="7">
                  <c:v>80.240000000000009</c:v>
                </c:pt>
                <c:pt idx="8">
                  <c:v>84.02</c:v>
                </c:pt>
                <c:pt idx="9">
                  <c:v>87.44</c:v>
                </c:pt>
                <c:pt idx="10">
                  <c:v>81.319999999999993</c:v>
                </c:pt>
                <c:pt idx="11">
                  <c:v>81.14</c:v>
                </c:pt>
                <c:pt idx="12">
                  <c:v>81.5</c:v>
                </c:pt>
                <c:pt idx="13">
                  <c:v>81.319999999999993</c:v>
                </c:pt>
                <c:pt idx="14">
                  <c:v>81.86</c:v>
                </c:pt>
                <c:pt idx="15">
                  <c:v>86.539999999999992</c:v>
                </c:pt>
                <c:pt idx="16">
                  <c:v>86.9</c:v>
                </c:pt>
                <c:pt idx="17">
                  <c:v>87.080000000000013</c:v>
                </c:pt>
                <c:pt idx="18">
                  <c:v>84.919999999999987</c:v>
                </c:pt>
                <c:pt idx="19">
                  <c:v>83.84</c:v>
                </c:pt>
                <c:pt idx="20">
                  <c:v>80.06</c:v>
                </c:pt>
                <c:pt idx="21">
                  <c:v>78.8</c:v>
                </c:pt>
                <c:pt idx="22">
                  <c:v>80.599999999999994</c:v>
                </c:pt>
                <c:pt idx="23">
                  <c:v>79.88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'SideBySide_8-20-09'!$O$5</c:f>
              <c:strCache>
                <c:ptCount val="1"/>
                <c:pt idx="0">
                  <c:v>DLAU</c:v>
                </c:pt>
              </c:strCache>
            </c:strRef>
          </c:tx>
          <c:spPr>
            <a:ln w="19050">
              <a:solidFill>
                <a:srgbClr val="00B050"/>
              </a:solidFill>
            </a:ln>
          </c:spPr>
          <c:marker>
            <c:symbol val="square"/>
            <c:size val="5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'SideBySide_8-20-09'!$P$33:$P$56</c:f>
              <c:numCache>
                <c:formatCode>General</c:formatCode>
                <c:ptCount val="24"/>
                <c:pt idx="0">
                  <c:v>79.16</c:v>
                </c:pt>
                <c:pt idx="1">
                  <c:v>78.98</c:v>
                </c:pt>
                <c:pt idx="2">
                  <c:v>79.16</c:v>
                </c:pt>
                <c:pt idx="3">
                  <c:v>78.259999999999991</c:v>
                </c:pt>
                <c:pt idx="4">
                  <c:v>76.459999999999994</c:v>
                </c:pt>
                <c:pt idx="5">
                  <c:v>78.259999999999991</c:v>
                </c:pt>
                <c:pt idx="6">
                  <c:v>77.900000000000006</c:v>
                </c:pt>
                <c:pt idx="7">
                  <c:v>78.44</c:v>
                </c:pt>
                <c:pt idx="8">
                  <c:v>81.319999999999993</c:v>
                </c:pt>
                <c:pt idx="9">
                  <c:v>84.2</c:v>
                </c:pt>
                <c:pt idx="10">
                  <c:v>86.72</c:v>
                </c:pt>
                <c:pt idx="11">
                  <c:v>86.36</c:v>
                </c:pt>
                <c:pt idx="12">
                  <c:v>89.24</c:v>
                </c:pt>
                <c:pt idx="13">
                  <c:v>90.86</c:v>
                </c:pt>
                <c:pt idx="14">
                  <c:v>91.4</c:v>
                </c:pt>
                <c:pt idx="15">
                  <c:v>90.32</c:v>
                </c:pt>
                <c:pt idx="16">
                  <c:v>89.6</c:v>
                </c:pt>
                <c:pt idx="17">
                  <c:v>86.72</c:v>
                </c:pt>
                <c:pt idx="18">
                  <c:v>86.18</c:v>
                </c:pt>
                <c:pt idx="19">
                  <c:v>84.2</c:v>
                </c:pt>
                <c:pt idx="20">
                  <c:v>81.319999999999993</c:v>
                </c:pt>
                <c:pt idx="21">
                  <c:v>79.52</c:v>
                </c:pt>
                <c:pt idx="22">
                  <c:v>78.44</c:v>
                </c:pt>
                <c:pt idx="23">
                  <c:v>78.62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557888"/>
        <c:axId val="31564544"/>
      </c:lineChart>
      <c:catAx>
        <c:axId val="31557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0838332708411451"/>
              <c:y val="0.95130421197350334"/>
            </c:manualLayout>
          </c:layout>
          <c:overlay val="0"/>
        </c:title>
        <c:numFmt formatCode="[$-409]h:mm\ AM/PM;@" sourceLinked="1"/>
        <c:majorTickMark val="out"/>
        <c:minorTickMark val="none"/>
        <c:tickLblPos val="nextTo"/>
        <c:txPr>
          <a:bodyPr/>
          <a:lstStyle/>
          <a:p>
            <a:pPr>
              <a:defRPr sz="900" baseline="0"/>
            </a:pPr>
            <a:endParaRPr lang="en-US"/>
          </a:p>
        </c:txPr>
        <c:crossAx val="3156454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1564544"/>
        <c:scaling>
          <c:orientation val="minMax"/>
          <c:max val="92"/>
          <c:min val="76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Air Temperature (˚F)</a:t>
                </a:r>
              </a:p>
            </c:rich>
          </c:tx>
          <c:layout>
            <c:manualLayout>
              <c:xMode val="edge"/>
              <c:yMode val="edge"/>
              <c:x val="9.2255134774819822E-3"/>
              <c:y val="0.323320916873886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1557888"/>
        <c:crosses val="autoZero"/>
        <c:crossBetween val="between"/>
        <c:majorUnit val="1"/>
      </c:valAx>
      <c:spPr>
        <a:noFill/>
      </c:spPr>
    </c:plotArea>
    <c:legend>
      <c:legendPos val="r"/>
      <c:layout>
        <c:manualLayout>
          <c:xMode val="edge"/>
          <c:yMode val="edge"/>
          <c:x val="0.86583914510686177"/>
          <c:y val="9.4669416322959624E-2"/>
          <c:w val="0.10111614836024285"/>
          <c:h val="0.1099682669198800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70848040546656E-2"/>
          <c:y val="3.3759082800278589E-2"/>
          <c:w val="0.88469167647147551"/>
          <c:h val="0.83305460537987652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'SideBySide_8-20-09'!$J$33:$J$56</c:f>
              <c:numCache>
                <c:formatCode>General</c:formatCode>
                <c:ptCount val="24"/>
                <c:pt idx="0">
                  <c:v>76</c:v>
                </c:pt>
                <c:pt idx="1">
                  <c:v>76</c:v>
                </c:pt>
                <c:pt idx="2">
                  <c:v>79</c:v>
                </c:pt>
                <c:pt idx="3">
                  <c:v>80</c:v>
                </c:pt>
                <c:pt idx="4">
                  <c:v>80</c:v>
                </c:pt>
                <c:pt idx="5">
                  <c:v>82</c:v>
                </c:pt>
                <c:pt idx="6">
                  <c:v>83</c:v>
                </c:pt>
                <c:pt idx="7">
                  <c:v>87</c:v>
                </c:pt>
                <c:pt idx="8">
                  <c:v>76</c:v>
                </c:pt>
                <c:pt idx="9">
                  <c:v>66</c:v>
                </c:pt>
                <c:pt idx="10">
                  <c:v>79</c:v>
                </c:pt>
                <c:pt idx="11">
                  <c:v>78</c:v>
                </c:pt>
                <c:pt idx="12">
                  <c:v>78</c:v>
                </c:pt>
                <c:pt idx="13">
                  <c:v>78</c:v>
                </c:pt>
                <c:pt idx="14">
                  <c:v>77</c:v>
                </c:pt>
                <c:pt idx="15">
                  <c:v>67</c:v>
                </c:pt>
                <c:pt idx="16">
                  <c:v>68</c:v>
                </c:pt>
                <c:pt idx="17">
                  <c:v>68</c:v>
                </c:pt>
                <c:pt idx="18">
                  <c:v>74</c:v>
                </c:pt>
                <c:pt idx="19">
                  <c:v>76</c:v>
                </c:pt>
                <c:pt idx="20">
                  <c:v>84</c:v>
                </c:pt>
                <c:pt idx="21">
                  <c:v>88</c:v>
                </c:pt>
                <c:pt idx="22">
                  <c:v>85</c:v>
                </c:pt>
                <c:pt idx="23">
                  <c:v>86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'SideBySide_8-20-09'!$Q$33:$Q$56</c:f>
              <c:numCache>
                <c:formatCode>General</c:formatCode>
                <c:ptCount val="24"/>
                <c:pt idx="0">
                  <c:v>87</c:v>
                </c:pt>
                <c:pt idx="1">
                  <c:v>89</c:v>
                </c:pt>
                <c:pt idx="2">
                  <c:v>88</c:v>
                </c:pt>
                <c:pt idx="3">
                  <c:v>89</c:v>
                </c:pt>
                <c:pt idx="4">
                  <c:v>92</c:v>
                </c:pt>
                <c:pt idx="5">
                  <c:v>90</c:v>
                </c:pt>
                <c:pt idx="6">
                  <c:v>91</c:v>
                </c:pt>
                <c:pt idx="7">
                  <c:v>90</c:v>
                </c:pt>
                <c:pt idx="8">
                  <c:v>83</c:v>
                </c:pt>
                <c:pt idx="9">
                  <c:v>76</c:v>
                </c:pt>
                <c:pt idx="10">
                  <c:v>68</c:v>
                </c:pt>
                <c:pt idx="11">
                  <c:v>67</c:v>
                </c:pt>
                <c:pt idx="12">
                  <c:v>62</c:v>
                </c:pt>
                <c:pt idx="13">
                  <c:v>56</c:v>
                </c:pt>
                <c:pt idx="14">
                  <c:v>56</c:v>
                </c:pt>
                <c:pt idx="15">
                  <c:v>58</c:v>
                </c:pt>
                <c:pt idx="16">
                  <c:v>57</c:v>
                </c:pt>
                <c:pt idx="17">
                  <c:v>63</c:v>
                </c:pt>
                <c:pt idx="18">
                  <c:v>63</c:v>
                </c:pt>
                <c:pt idx="19">
                  <c:v>68</c:v>
                </c:pt>
                <c:pt idx="20">
                  <c:v>80</c:v>
                </c:pt>
                <c:pt idx="21">
                  <c:v>83</c:v>
                </c:pt>
                <c:pt idx="22">
                  <c:v>86</c:v>
                </c:pt>
                <c:pt idx="23">
                  <c:v>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391168"/>
        <c:axId val="36393728"/>
      </c:lineChart>
      <c:catAx>
        <c:axId val="363911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</a:t>
                </a:r>
                <a:r>
                  <a:rPr lang="en-US" sz="1200" baseline="0"/>
                  <a:t> 2009</a:t>
                </a:r>
                <a:endParaRPr lang="en-US" sz="1200"/>
              </a:p>
            </c:rich>
          </c:tx>
          <c:layout>
            <c:manualLayout>
              <c:xMode val="edge"/>
              <c:yMode val="edge"/>
              <c:x val="0.43327178930219928"/>
              <c:y val="0.93690612689931052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6393728"/>
        <c:crosses val="autoZero"/>
        <c:auto val="1"/>
        <c:lblAlgn val="ctr"/>
        <c:lblOffset val="100"/>
        <c:tickLblSkip val="2"/>
        <c:noMultiLvlLbl val="0"/>
      </c:catAx>
      <c:valAx>
        <c:axId val="36393728"/>
        <c:scaling>
          <c:orientation val="minMax"/>
          <c:min val="5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Humidity (%)</a:t>
                </a:r>
              </a:p>
            </c:rich>
          </c:tx>
          <c:layout>
            <c:manualLayout>
              <c:xMode val="edge"/>
              <c:yMode val="edge"/>
              <c:x val="1.49328747699641E-2"/>
              <c:y val="0.304235411913626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6391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621624883096513"/>
          <c:y val="3.4525474936870221E-2"/>
          <c:w val="0.10068030289317284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53624501973221E-2"/>
          <c:y val="3.3720636856611599E-2"/>
          <c:w val="0.8810027379671066"/>
          <c:h val="0.84159704410524994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'SideBySide_8-20-09'!$L$33:$L$56</c:f>
              <c:numCache>
                <c:formatCode>0.0</c:formatCode>
                <c:ptCount val="24"/>
                <c:pt idx="0">
                  <c:v>1.342161774</c:v>
                </c:pt>
                <c:pt idx="1">
                  <c:v>1.789549032</c:v>
                </c:pt>
                <c:pt idx="2">
                  <c:v>2.23693629</c:v>
                </c:pt>
                <c:pt idx="3">
                  <c:v>1.342161774</c:v>
                </c:pt>
                <c:pt idx="4">
                  <c:v>1.789549032</c:v>
                </c:pt>
                <c:pt idx="5">
                  <c:v>2.013242661</c:v>
                </c:pt>
                <c:pt idx="6">
                  <c:v>2.013242661</c:v>
                </c:pt>
                <c:pt idx="7">
                  <c:v>2.23693629</c:v>
                </c:pt>
                <c:pt idx="8">
                  <c:v>2.4606299190000001</c:v>
                </c:pt>
                <c:pt idx="9">
                  <c:v>2.013242661</c:v>
                </c:pt>
                <c:pt idx="10">
                  <c:v>9.8425196760000002</c:v>
                </c:pt>
                <c:pt idx="11">
                  <c:v>11.184681449999999</c:v>
                </c:pt>
                <c:pt idx="12">
                  <c:v>12.303149595000001</c:v>
                </c:pt>
                <c:pt idx="13">
                  <c:v>12.303149595000001</c:v>
                </c:pt>
                <c:pt idx="14">
                  <c:v>13.42161774</c:v>
                </c:pt>
                <c:pt idx="15">
                  <c:v>12.303149595000001</c:v>
                </c:pt>
                <c:pt idx="16">
                  <c:v>8.2766642729999997</c:v>
                </c:pt>
                <c:pt idx="17">
                  <c:v>5.3686470960000001</c:v>
                </c:pt>
                <c:pt idx="18">
                  <c:v>7.3818897569999997</c:v>
                </c:pt>
                <c:pt idx="19">
                  <c:v>2.9080171770000001</c:v>
                </c:pt>
                <c:pt idx="20">
                  <c:v>8.5003579019999993</c:v>
                </c:pt>
                <c:pt idx="21">
                  <c:v>5.5923407249999997</c:v>
                </c:pt>
                <c:pt idx="22">
                  <c:v>5.3686470960000001</c:v>
                </c:pt>
                <c:pt idx="23">
                  <c:v>4.6975662090000005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'SideBySide_8-20-09'!$S$33:$S$56</c:f>
              <c:numCache>
                <c:formatCode>0.0</c:formatCode>
                <c:ptCount val="24"/>
                <c:pt idx="0">
                  <c:v>6.2634216120000001</c:v>
                </c:pt>
                <c:pt idx="1">
                  <c:v>4.2501789509999996</c:v>
                </c:pt>
                <c:pt idx="2">
                  <c:v>3.5790980640000001</c:v>
                </c:pt>
                <c:pt idx="3">
                  <c:v>2.9080171770000001</c:v>
                </c:pt>
                <c:pt idx="4">
                  <c:v>4.0264853220000001</c:v>
                </c:pt>
                <c:pt idx="5">
                  <c:v>6.2634216120000001</c:v>
                </c:pt>
                <c:pt idx="6">
                  <c:v>6.2634216120000001</c:v>
                </c:pt>
                <c:pt idx="7">
                  <c:v>6.7108088700000001</c:v>
                </c:pt>
                <c:pt idx="8">
                  <c:v>8.5003579019999993</c:v>
                </c:pt>
                <c:pt idx="9">
                  <c:v>9.6188260470000007</c:v>
                </c:pt>
                <c:pt idx="10">
                  <c:v>12.079455966000001</c:v>
                </c:pt>
                <c:pt idx="11">
                  <c:v>12.303149595000001</c:v>
                </c:pt>
                <c:pt idx="12">
                  <c:v>11.855762337</c:v>
                </c:pt>
                <c:pt idx="13">
                  <c:v>13.645311369</c:v>
                </c:pt>
                <c:pt idx="14">
                  <c:v>14.540085885</c:v>
                </c:pt>
                <c:pt idx="15">
                  <c:v>12.974230481999999</c:v>
                </c:pt>
                <c:pt idx="16">
                  <c:v>15.211166772</c:v>
                </c:pt>
                <c:pt idx="17">
                  <c:v>9.6188260470000007</c:v>
                </c:pt>
                <c:pt idx="18">
                  <c:v>6.4871152409999997</c:v>
                </c:pt>
                <c:pt idx="19">
                  <c:v>4.6975662090000005</c:v>
                </c:pt>
                <c:pt idx="20">
                  <c:v>5.8160343540000001</c:v>
                </c:pt>
                <c:pt idx="21">
                  <c:v>4.4738725800000001</c:v>
                </c:pt>
                <c:pt idx="22">
                  <c:v>6.4871152409999997</c:v>
                </c:pt>
                <c:pt idx="23">
                  <c:v>6.4871152409999997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428800"/>
        <c:axId val="36435456"/>
      </c:lineChart>
      <c:catAx>
        <c:axId val="36428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Time of Day, 21 August 2009</a:t>
                </a:r>
              </a:p>
            </c:rich>
          </c:tx>
          <c:layout>
            <c:manualLayout>
              <c:xMode val="edge"/>
              <c:yMode val="edge"/>
              <c:x val="0.41401370871806492"/>
              <c:y val="0.9392558845861807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6435456"/>
        <c:crosses val="autoZero"/>
        <c:auto val="1"/>
        <c:lblAlgn val="ctr"/>
        <c:lblOffset val="100"/>
        <c:tickLblSkip val="2"/>
        <c:noMultiLvlLbl val="0"/>
      </c:catAx>
      <c:valAx>
        <c:axId val="36435456"/>
        <c:scaling>
          <c:orientation val="minMax"/>
          <c:max val="17"/>
          <c:min val="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Speed (mph)</a:t>
                </a:r>
              </a:p>
            </c:rich>
          </c:tx>
          <c:layout>
            <c:manualLayout>
              <c:xMode val="edge"/>
              <c:yMode val="edge"/>
              <c:x val="1.2901603126947261E-2"/>
              <c:y val="0.327882864300276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36428800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86080552880530226"/>
          <c:y val="3.5055572495351524E-2"/>
          <c:w val="0.10082516663834287"/>
          <c:h val="0.109843057772675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1141171456132083E-2"/>
          <c:y val="3.5713770097259123E-2"/>
          <c:w val="0.8830085769193381"/>
          <c:h val="0.82858937159436141"/>
        </c:manualLayout>
      </c:layout>
      <c:lineChart>
        <c:grouping val="standard"/>
        <c:varyColors val="0"/>
        <c:ser>
          <c:idx val="0"/>
          <c:order val="0"/>
          <c:tx>
            <c:v>DBBB</c:v>
          </c:tx>
          <c:spPr>
            <a:ln w="19050"/>
          </c:spP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'SideBySide_8-20-09'!$M$33:$M$56</c:f>
              <c:numCache>
                <c:formatCode>General</c:formatCode>
                <c:ptCount val="24"/>
                <c:pt idx="0">
                  <c:v>209</c:v>
                </c:pt>
                <c:pt idx="1">
                  <c:v>248</c:v>
                </c:pt>
                <c:pt idx="2">
                  <c:v>218</c:v>
                </c:pt>
                <c:pt idx="3">
                  <c:v>195</c:v>
                </c:pt>
                <c:pt idx="4">
                  <c:v>212</c:v>
                </c:pt>
                <c:pt idx="5">
                  <c:v>193</c:v>
                </c:pt>
                <c:pt idx="6">
                  <c:v>215</c:v>
                </c:pt>
                <c:pt idx="7">
                  <c:v>185</c:v>
                </c:pt>
                <c:pt idx="8">
                  <c:v>195</c:v>
                </c:pt>
                <c:pt idx="9">
                  <c:v>209</c:v>
                </c:pt>
                <c:pt idx="10">
                  <c:v>166</c:v>
                </c:pt>
                <c:pt idx="11">
                  <c:v>170</c:v>
                </c:pt>
                <c:pt idx="12">
                  <c:v>167</c:v>
                </c:pt>
                <c:pt idx="13">
                  <c:v>169</c:v>
                </c:pt>
                <c:pt idx="14">
                  <c:v>165</c:v>
                </c:pt>
                <c:pt idx="15">
                  <c:v>170</c:v>
                </c:pt>
                <c:pt idx="16">
                  <c:v>187</c:v>
                </c:pt>
                <c:pt idx="17">
                  <c:v>186</c:v>
                </c:pt>
                <c:pt idx="18">
                  <c:v>177</c:v>
                </c:pt>
                <c:pt idx="19">
                  <c:v>194</c:v>
                </c:pt>
                <c:pt idx="20">
                  <c:v>175</c:v>
                </c:pt>
                <c:pt idx="21">
                  <c:v>174</c:v>
                </c:pt>
                <c:pt idx="22">
                  <c:v>181</c:v>
                </c:pt>
                <c:pt idx="23">
                  <c:v>188</c:v>
                </c:pt>
              </c:numCache>
            </c:numRef>
          </c:val>
          <c:smooth val="0"/>
        </c:ser>
        <c:ser>
          <c:idx val="1"/>
          <c:order val="1"/>
          <c:tx>
            <c:v>DLAU</c:v>
          </c:tx>
          <c:spPr>
            <a:ln w="1905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'Data for Print'!$P$5:$P$28</c:f>
              <c:strCache>
                <c:ptCount val="24"/>
                <c:pt idx="0">
                  <c:v>12 AM</c:v>
                </c:pt>
                <c:pt idx="1">
                  <c:v>1 AM</c:v>
                </c:pt>
                <c:pt idx="2">
                  <c:v>2 AM</c:v>
                </c:pt>
                <c:pt idx="3">
                  <c:v>3 AM</c:v>
                </c:pt>
                <c:pt idx="4">
                  <c:v>4 AM</c:v>
                </c:pt>
                <c:pt idx="5">
                  <c:v>5 AM</c:v>
                </c:pt>
                <c:pt idx="6">
                  <c:v>6 AM</c:v>
                </c:pt>
                <c:pt idx="7">
                  <c:v>7 AM</c:v>
                </c:pt>
                <c:pt idx="8">
                  <c:v>8 AM</c:v>
                </c:pt>
                <c:pt idx="9">
                  <c:v>9 AM</c:v>
                </c:pt>
                <c:pt idx="10">
                  <c:v>10 AM</c:v>
                </c:pt>
                <c:pt idx="11">
                  <c:v>11 AM</c:v>
                </c:pt>
                <c:pt idx="12">
                  <c:v>12 PM</c:v>
                </c:pt>
                <c:pt idx="13">
                  <c:v>1 PM</c:v>
                </c:pt>
                <c:pt idx="14">
                  <c:v>2 PM</c:v>
                </c:pt>
                <c:pt idx="15">
                  <c:v>3 PM</c:v>
                </c:pt>
                <c:pt idx="16">
                  <c:v>4 PM</c:v>
                </c:pt>
                <c:pt idx="17">
                  <c:v>5 PM</c:v>
                </c:pt>
                <c:pt idx="18">
                  <c:v>6 PM</c:v>
                </c:pt>
                <c:pt idx="19">
                  <c:v>7 PM</c:v>
                </c:pt>
                <c:pt idx="20">
                  <c:v>8 PM</c:v>
                </c:pt>
                <c:pt idx="21">
                  <c:v>9 PM</c:v>
                </c:pt>
                <c:pt idx="22">
                  <c:v>10 PM</c:v>
                </c:pt>
                <c:pt idx="23">
                  <c:v>11 PM</c:v>
                </c:pt>
              </c:strCache>
            </c:strRef>
          </c:cat>
          <c:val>
            <c:numRef>
              <c:f>'SideBySide_8-20-09'!$T$33:$T$56</c:f>
              <c:numCache>
                <c:formatCode>General</c:formatCode>
                <c:ptCount val="24"/>
                <c:pt idx="0">
                  <c:v>193</c:v>
                </c:pt>
                <c:pt idx="1">
                  <c:v>200</c:v>
                </c:pt>
                <c:pt idx="2">
                  <c:v>218</c:v>
                </c:pt>
                <c:pt idx="3">
                  <c:v>198</c:v>
                </c:pt>
                <c:pt idx="4">
                  <c:v>185</c:v>
                </c:pt>
                <c:pt idx="5">
                  <c:v>196</c:v>
                </c:pt>
                <c:pt idx="6">
                  <c:v>209</c:v>
                </c:pt>
                <c:pt idx="7">
                  <c:v>203</c:v>
                </c:pt>
                <c:pt idx="8">
                  <c:v>197</c:v>
                </c:pt>
                <c:pt idx="9">
                  <c:v>221</c:v>
                </c:pt>
                <c:pt idx="10">
                  <c:v>221</c:v>
                </c:pt>
                <c:pt idx="11">
                  <c:v>241</c:v>
                </c:pt>
                <c:pt idx="12">
                  <c:v>213</c:v>
                </c:pt>
                <c:pt idx="13">
                  <c:v>231</c:v>
                </c:pt>
                <c:pt idx="14">
                  <c:v>209</c:v>
                </c:pt>
                <c:pt idx="15">
                  <c:v>218</c:v>
                </c:pt>
                <c:pt idx="16">
                  <c:v>221</c:v>
                </c:pt>
                <c:pt idx="17">
                  <c:v>237</c:v>
                </c:pt>
                <c:pt idx="18">
                  <c:v>231</c:v>
                </c:pt>
                <c:pt idx="19">
                  <c:v>188</c:v>
                </c:pt>
                <c:pt idx="20">
                  <c:v>172</c:v>
                </c:pt>
                <c:pt idx="21">
                  <c:v>151</c:v>
                </c:pt>
                <c:pt idx="22">
                  <c:v>179</c:v>
                </c:pt>
                <c:pt idx="23">
                  <c:v>169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35232"/>
        <c:axId val="36762368"/>
      </c:lineChart>
      <c:catAx>
        <c:axId val="36735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 dirty="0"/>
                  <a:t>Time of Day, </a:t>
                </a:r>
                <a:r>
                  <a:rPr lang="en-US" sz="1200" dirty="0" smtClean="0"/>
                  <a:t>21 </a:t>
                </a:r>
                <a:r>
                  <a:rPr lang="en-US" sz="1200" dirty="0"/>
                  <a:t>August 2009</a:t>
                </a:r>
              </a:p>
            </c:rich>
          </c:tx>
          <c:layout>
            <c:manualLayout>
              <c:xMode val="edge"/>
              <c:yMode val="edge"/>
              <c:x val="0.4178739778739779"/>
              <c:y val="0.93743620880821832"/>
            </c:manualLayout>
          </c:layout>
          <c:overlay val="0"/>
        </c:title>
        <c:numFmt formatCode="h:mm;@" sourceLinked="1"/>
        <c:majorTickMark val="out"/>
        <c:minorTickMark val="none"/>
        <c:tickLblPos val="nextTo"/>
        <c:crossAx val="3676236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6762368"/>
        <c:scaling>
          <c:orientation val="minMax"/>
          <c:max val="255"/>
          <c:min val="14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Wind Direction (degrees)</a:t>
                </a:r>
              </a:p>
            </c:rich>
          </c:tx>
          <c:layout>
            <c:manualLayout>
              <c:xMode val="edge"/>
              <c:yMode val="edge"/>
              <c:x val="3.6207974003249613E-4"/>
              <c:y val="0.3045719285089363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3673523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85641569803774531"/>
          <c:y val="6.1425030204557765E-2"/>
          <c:w val="0.10111614836024285"/>
          <c:h val="0.109968293248782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22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016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47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-sgbkgr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udlogo.wmf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26" y="520828"/>
            <a:ext cx="904811" cy="368441"/>
          </a:xfrm>
          <a:prstGeom prst="rect">
            <a:avLst/>
          </a:prstGeom>
        </p:spPr>
      </p:pic>
      <p:pic>
        <p:nvPicPr>
          <p:cNvPr id="9" name="Picture 8" descr="bridge_agu_poster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7537"/>
            <a:ext cx="675476" cy="44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OSEE_NOW_logo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27037"/>
            <a:ext cx="1281295" cy="36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1790700" y="50800"/>
            <a:ext cx="46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0" spc="400" dirty="0">
                <a:solidFill>
                  <a:schemeClr val="bg1"/>
                </a:solidFill>
              </a:rPr>
              <a:t>Delaware Sea Grant </a:t>
            </a:r>
            <a:r>
              <a:rPr lang="en-US" sz="1000" b="1" kern="0" spc="400" dirty="0" smtClean="0">
                <a:solidFill>
                  <a:schemeClr val="bg1"/>
                </a:solidFill>
              </a:rPr>
              <a:t>Data Activity</a:t>
            </a:r>
            <a:endParaRPr lang="en-US" sz="1000" b="1" kern="0" spc="4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2057400" y="516951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E466C"/>
                </a:solidFill>
              </a:rPr>
              <a:t>Sea Breeze</a:t>
            </a:r>
            <a:endParaRPr lang="en-US" sz="2000" dirty="0">
              <a:solidFill>
                <a:srgbClr val="0E46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00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71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3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6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3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88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37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4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2D82B-F4AA-430D-8820-A0829EFB0E1E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B55E1-E716-4975-AB77-7052246596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image" Target="../media/image5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255657"/>
              </p:ext>
            </p:extLst>
          </p:nvPr>
        </p:nvGraphicFramePr>
        <p:xfrm>
          <a:off x="530352" y="12954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1" y="1066800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1. Air temperature data from DEOS stations DBBB and DLAU on 21 August 2009.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180975" y="6400800"/>
            <a:ext cx="276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39128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2. Relative humidity data from DEOS stations DBBB and DLAU on 21 August 2009.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773044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 rot="5400000">
            <a:off x="142682" y="6362508"/>
            <a:ext cx="35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3527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3. Wind speed data from DEOS stations DBBB and DLAU on 21 August 2009.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733034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 rot="5400000">
            <a:off x="142682" y="6362508"/>
            <a:ext cx="35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6645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4. Wind direction data from DEOS stations DBBB and DLAU on 21 August 2009.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0857897"/>
              </p:ext>
            </p:extLst>
          </p:nvPr>
        </p:nvGraphicFramePr>
        <p:xfrm>
          <a:off x="323222" y="1371600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1051932" y="2620444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56377" y="4251579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86284" y="2481944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Southwest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82601" y="4113645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South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5400000">
            <a:off x="142682" y="6362508"/>
            <a:ext cx="352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6592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5. Air temperature data from DEOS stations DBBB and DLAU on 21 August 2009.</a:t>
            </a:r>
            <a:endParaRPr lang="en-US" sz="1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616852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3714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6. Relative humidity data from DEOS stations DBBB and DLAU on 21 August 2009.</a:t>
            </a:r>
            <a:endParaRPr lang="en-US" sz="1200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223270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0435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6542617"/>
              </p:ext>
            </p:extLst>
          </p:nvPr>
        </p:nvGraphicFramePr>
        <p:xfrm>
          <a:off x="530352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7. Wind speed data from DEOS stations DBBB and DLAU on 21 August 2009.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23457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1" y="1018401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Figure 8. Wind direction data from DEOS stations DBBB and DLAU on 21 August 2009.</a:t>
            </a:r>
            <a:endParaRPr lang="en-US" sz="12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4637868"/>
              </p:ext>
            </p:extLst>
          </p:nvPr>
        </p:nvGraphicFramePr>
        <p:xfrm>
          <a:off x="304800" y="1298448"/>
          <a:ext cx="8001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034923" y="2551430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39368" y="4182565"/>
            <a:ext cx="71932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69275" y="2412930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Southwest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65592" y="4044631"/>
            <a:ext cx="838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South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34524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pt-sgbkgr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1084754"/>
              </p:ext>
            </p:extLst>
          </p:nvPr>
        </p:nvGraphicFramePr>
        <p:xfrm>
          <a:off x="477838" y="1260619"/>
          <a:ext cx="8201025" cy="516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Worksheet" r:id="rId4" imgW="8505757" imgH="5352960" progId="Excel.Sheet.12">
                  <p:embed/>
                </p:oleObj>
              </mc:Choice>
              <mc:Fallback>
                <p:oleObj name="Worksheet" r:id="rId4" imgW="8505757" imgH="5352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7838" y="1260619"/>
                        <a:ext cx="8201025" cy="5160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57201" y="985743"/>
            <a:ext cx="822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 1. Meteorological data from two Delaware Environmental Observing System (DEOS)  stations from 8 August, 2009.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 rot="5400000">
            <a:off x="142682" y="6362508"/>
            <a:ext cx="35281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17</a:t>
            </a:r>
            <a:endParaRPr lang="en-US" sz="1200" dirty="0"/>
          </a:p>
        </p:txBody>
      </p:sp>
      <p:pic>
        <p:nvPicPr>
          <p:cNvPr id="12" name="Picture 11" descr="udlogo.wm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26" y="520828"/>
            <a:ext cx="904811" cy="368441"/>
          </a:xfrm>
          <a:prstGeom prst="rect">
            <a:avLst/>
          </a:prstGeom>
        </p:spPr>
      </p:pic>
      <p:pic>
        <p:nvPicPr>
          <p:cNvPr id="14" name="Picture 13" descr="bridge_agu_post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7537"/>
            <a:ext cx="675476" cy="445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OSEE_NOW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527037"/>
            <a:ext cx="1281295" cy="368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1790700" y="50800"/>
            <a:ext cx="4648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kern="0" spc="400" dirty="0">
                <a:solidFill>
                  <a:schemeClr val="bg1"/>
                </a:solidFill>
              </a:rPr>
              <a:t>Delaware Sea Grant </a:t>
            </a:r>
            <a:r>
              <a:rPr lang="en-US" sz="1000" b="1" kern="0" spc="400" dirty="0" smtClean="0">
                <a:solidFill>
                  <a:schemeClr val="bg1"/>
                </a:solidFill>
              </a:rPr>
              <a:t>Data Activity</a:t>
            </a:r>
            <a:endParaRPr lang="en-US" sz="1000" b="1" kern="0" spc="4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057400" y="516951"/>
            <a:ext cx="381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solidFill>
                  <a:srgbClr val="0E466C"/>
                </a:solidFill>
              </a:rPr>
              <a:t>Sea Breeze</a:t>
            </a:r>
            <a:endParaRPr lang="en-US" sz="2000" dirty="0">
              <a:solidFill>
                <a:srgbClr val="0E46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47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271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Petrone</dc:creator>
  <cp:lastModifiedBy>Christopher Petrone</cp:lastModifiedBy>
  <cp:revision>27</cp:revision>
  <dcterms:created xsi:type="dcterms:W3CDTF">2011-10-04T15:53:15Z</dcterms:created>
  <dcterms:modified xsi:type="dcterms:W3CDTF">2011-11-22T20:31:38Z</dcterms:modified>
</cp:coreProperties>
</file>